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306" r:id="rId5"/>
    <p:sldId id="304" r:id="rId6"/>
    <p:sldId id="310" r:id="rId7"/>
    <p:sldId id="362" r:id="rId8"/>
    <p:sldId id="506" r:id="rId9"/>
    <p:sldId id="507" r:id="rId10"/>
    <p:sldId id="503" r:id="rId11"/>
    <p:sldId id="508" r:id="rId12"/>
    <p:sldId id="504" r:id="rId13"/>
    <p:sldId id="412" r:id="rId14"/>
    <p:sldId id="505" r:id="rId15"/>
    <p:sldId id="309" r:id="rId16"/>
    <p:sldId id="43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3011" autoAdjust="0"/>
  </p:normalViewPr>
  <p:slideViewPr>
    <p:cSldViewPr snapToGrid="0">
      <p:cViewPr>
        <p:scale>
          <a:sx n="50" d="100"/>
          <a:sy n="50" d="100"/>
        </p:scale>
        <p:origin x="1404" y="480"/>
      </p:cViewPr>
      <p:guideLst>
        <p:guide orient="horz" pos="2310"/>
        <p:guide pos="39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jpe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1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2.xml"/><Relationship Id="rId2" Type="http://schemas.openxmlformats.org/officeDocument/2006/relationships/image" Target="../media/image8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2646680" y="3716020"/>
            <a:ext cx="8509000" cy="34925"/>
          </a:xfrm>
          <a:prstGeom prst="line">
            <a:avLst/>
          </a:prstGeom>
          <a:ln w="15875">
            <a:solidFill>
              <a:srgbClr val="2B579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031240" y="2307590"/>
            <a:ext cx="1961515" cy="1961515"/>
          </a:xfrm>
          <a:prstGeom prst="ellipse">
            <a:avLst/>
          </a:prstGeom>
          <a:solidFill>
            <a:srgbClr val="2B579A">
              <a:alpha val="7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1308100" y="2584450"/>
            <a:ext cx="1419225" cy="1419225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4800" dirty="0">
                <a:latin typeface="Segoe UI" panose="020B0502040204020203" pitchFamily="34" charset="0"/>
                <a:cs typeface="Segoe UI" panose="020B0502040204020203" pitchFamily="34" charset="0"/>
              </a:rPr>
              <a:t>课题</a:t>
            </a:r>
            <a:endParaRPr lang="zh-CN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992830" y="5597910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-282" y="5103866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71024" y="6654661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213894" y="6262776"/>
            <a:ext cx="147376" cy="147376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1815" y="4614846"/>
            <a:ext cx="147376" cy="147376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87070" y="269240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266695" y="378183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0" y="25971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94665" y="25971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637540" y="25971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 rot="19800000">
            <a:off x="11047327" y="5737767"/>
            <a:ext cx="1430938" cy="1085390"/>
            <a:chOff x="46587" y="5707287"/>
            <a:chExt cx="1430938" cy="1085390"/>
          </a:xfrm>
        </p:grpSpPr>
        <p:sp>
          <p:nvSpPr>
            <p:cNvPr id="29" name="椭圆 28"/>
            <p:cNvSpPr/>
            <p:nvPr/>
          </p:nvSpPr>
          <p:spPr>
            <a:xfrm>
              <a:off x="649487" y="6446845"/>
              <a:ext cx="345832" cy="345832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966734" y="5707287"/>
              <a:ext cx="510791" cy="510791"/>
            </a:xfrm>
            <a:prstGeom prst="ellipse">
              <a:avLst/>
            </a:prstGeom>
            <a:solidFill>
              <a:srgbClr val="2B579A">
                <a:alpha val="65000"/>
              </a:srgbClr>
            </a:solidFill>
            <a:ln>
              <a:noFill/>
            </a:ln>
            <a:effectLst>
              <a:outerShdw blurRad="76200" dist="38100" dir="2700000" algn="tl" rotWithShape="0">
                <a:srgbClr val="2B579A">
                  <a:alpha val="5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46587" y="6234989"/>
              <a:ext cx="221063" cy="221063"/>
            </a:xfrm>
            <a:prstGeom prst="ellipse">
              <a:avLst/>
            </a:prstGeom>
            <a:solidFill>
              <a:srgbClr val="2B579A">
                <a:alpha val="75000"/>
              </a:srgbClr>
            </a:solidFill>
            <a:ln>
              <a:noFill/>
            </a:ln>
            <a:effectLst>
              <a:outerShdw blurRad="76200" dist="38100" dir="2700000" algn="tl" rotWithShape="0">
                <a:srgbClr val="2B579A">
                  <a:alpha val="6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672590" y="2219960"/>
            <a:ext cx="8277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27" name="图片 26" descr="3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" y="-8890"/>
            <a:ext cx="12224385" cy="687641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 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87905" y="3306445"/>
            <a:ext cx="886777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6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每特教育|蚂蚁课堂Java高端分布式、微服务IT培训。</a:t>
            </a:r>
            <a:b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培训内容: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分布式、微服务、高可用、高并发、并发编程、JVM、性能调优、真实企业实际项目等。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主讲老师: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97后Java架构师-蚂蚁课堂创始人-余胜军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287905" y="4215765"/>
            <a:ext cx="8867775" cy="1382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余老师微信号: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   QQ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1051546329或者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644064779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官方粉丝群: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088515" y="1247140"/>
            <a:ext cx="91154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kafka</a:t>
            </a:r>
            <a:r>
              <a:rPr lang="zh-CN" altLang="en-US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高可用</a:t>
            </a:r>
            <a:r>
              <a:rPr lang="zh-CN" altLang="zh-CN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集群环境搭建</a:t>
            </a:r>
            <a:endParaRPr lang="zh-CN" altLang="zh-CN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1905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361315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924050" y="240665"/>
            <a:ext cx="30410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afka</a:t>
            </a:r>
            <a:r>
              <a:rPr 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架构原理</a:t>
            </a:r>
            <a:endParaRPr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20420" y="970915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kafka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生产者发送消息原理</a:t>
            </a:r>
            <a:endParaRPr 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55" y="1428750"/>
            <a:ext cx="5066030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402717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27530" y="267335"/>
            <a:ext cx="36245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RabbitMQ与其他</a:t>
            </a:r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MQ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有什么不同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110" y="1193800"/>
            <a:ext cx="8982075" cy="440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RabbitMQ是一个由erlang开发的AMQP（Advanced Message Queue ）的开源实现。AMQP 的出现其实也是应了广大人民群众的需求，虽然在同步消息通讯的世界里有很多公开标准（如 COBAR的 IIOP ，或者是 SOAP 等），但是在异步消息处理中却不是这样，只有大企业有一些商业实现（如微软的 MSMQ ，IBM 的 Websphere MQ 等），因此，在 2006 年的 6 月，Cisco 、Redhat、iMatix 等联合制定了 AMQP 的公开标准。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RabbitMQ是由RabbitMQ Technologies Ltd开发并且提供商业支持的。该公司在2010年4月被SpringSource（VMWare的一个部门）收购。在2013年5月被并入Pivotal。其实VMWare，Pivotal和EMC本质上是一家的。不同的是VMWare是独立上市子公司，而Pivotal是整合了EMC的某些资源，现在并没有上市。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RabbitMQ的官网是http://www.rabbitmq.com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注意</a:t>
            </a:r>
            <a:r>
              <a:rPr lang="en-US" alt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r>
              <a:rPr 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RabbitMQ是采用erlang语言开发的，所以必须有erlang环境才可以运行</a:t>
            </a:r>
            <a:endParaRPr 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8" name="图片 17" descr="培训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5" y="6985"/>
            <a:ext cx="12199620" cy="6862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1905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361315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753870" y="240665"/>
            <a:ext cx="35185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kafka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高可用集群环境搭建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96595" y="1386205"/>
            <a:ext cx="8982075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lang="zh-CN" altLang="en-US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每台服务器上安装</a:t>
            </a:r>
            <a:r>
              <a:rPr lang="en-US" alt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jdk1.8</a:t>
            </a:r>
            <a:r>
              <a:rPr lang="zh-CN" altLang="en-US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环境</a:t>
            </a:r>
            <a:endParaRPr lang="zh-CN" altLang="en-US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安装</a:t>
            </a:r>
            <a:r>
              <a:rPr lang="en-US" alt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Zookeeper</a:t>
            </a:r>
            <a:r>
              <a:rPr lang="zh-CN" altLang="en-US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集群环境</a:t>
            </a:r>
            <a:endParaRPr lang="zh-CN" altLang="en-US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</a:t>
            </a:r>
            <a:r>
              <a:rPr lang="zh-CN" altLang="en-US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安装</a:t>
            </a:r>
            <a:r>
              <a:rPr lang="en-US" alt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kafka</a:t>
            </a:r>
            <a:r>
              <a:rPr lang="zh-CN" altLang="en-US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集群环境</a:t>
            </a:r>
            <a:endParaRPr 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4.</a:t>
            </a:r>
            <a:r>
              <a:rPr lang="zh-CN" altLang="en-US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运行测试</a:t>
            </a:r>
            <a:endParaRPr lang="zh-CN" altLang="en-US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100000"/>
              </a:srgb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zh-CN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课程咨询</a:t>
            </a:r>
            <a:endParaRPr lang="zh-CN" altLang="zh-CN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26490" y="1049655"/>
            <a:ext cx="8143875" cy="4394835"/>
          </a:xfrm>
          <a:prstGeom prst="rect">
            <a:avLst/>
          </a:prstGeom>
          <a:noFill/>
          <a:effectLst>
            <a:outerShdw blurRad="292100" dist="254000" dir="5400000" sx="116000" sy="116000" algn="ctr" rotWithShape="0">
              <a:schemeClr val="tx1">
                <a:lumMod val="95000"/>
                <a:lumOff val="5000"/>
                <a:alpha val="43000"/>
              </a:schemeClr>
            </a:outerShdw>
          </a:effectLst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资 料 联  系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QQ:483966038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 报 名  咨   询：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QQ:2721395193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                       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有任何疑问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可以加余老师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QQ:644064779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:yushengjun644 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 特 官 方 粉 丝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群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每周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1 2 4 6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晚上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20:30-22:30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内部课现在学费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5399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抽取优惠券可以优惠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500-1600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元不等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支持蚂蚁课堂花呗、信用卡、京东白条 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终生免费学习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报名的每位学员会指导学习路线，学习过程中少走弯路。</a:t>
            </a:r>
            <a:endParaRPr lang="zh-CN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940435" y="1276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940435" y="16592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940435" y="200723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>
            <a:off x="940435" y="23958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940435" y="278511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菱形 28"/>
          <p:cNvSpPr/>
          <p:nvPr/>
        </p:nvSpPr>
        <p:spPr>
          <a:xfrm>
            <a:off x="940435" y="356806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菱形 29"/>
          <p:cNvSpPr/>
          <p:nvPr/>
        </p:nvSpPr>
        <p:spPr>
          <a:xfrm>
            <a:off x="940435" y="395732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菱形 30"/>
          <p:cNvSpPr/>
          <p:nvPr/>
        </p:nvSpPr>
        <p:spPr>
          <a:xfrm>
            <a:off x="940435" y="4324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0435" y="469138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940435" y="51136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457835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03400" y="240665"/>
            <a:ext cx="4699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课程疑问</a:t>
            </a:r>
            <a:endParaRPr lang="zh-CN" altLang="en-US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2655" y="1350010"/>
            <a:ext cx="11645265" cy="370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1.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学习新的技术，不知道怎么学习？</a:t>
            </a:r>
            <a:endParaRPr lang="zh-CN" altLang="en-US" sz="32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不知道如何提高编程能力</a:t>
            </a:r>
            <a:endParaRPr lang="zh-CN" altLang="en-US" sz="32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职场人生规划很迷茫</a:t>
            </a:r>
            <a:endParaRPr lang="zh-CN" altLang="en-US" sz="32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4.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如果写一个</a:t>
            </a: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20k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薪资简历</a:t>
            </a:r>
            <a:endParaRPr lang="zh-CN" altLang="en-US" sz="32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5.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整套课程培训后预计薪资</a:t>
            </a: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18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起步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endParaRPr 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品牌模版  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培训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" y="-1905"/>
            <a:ext cx="12194540" cy="685990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zh-CN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品牌模版</a:t>
            </a:r>
            <a:endParaRPr lang="zh-CN" altLang="zh-CN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 descr="培2训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" y="-1905"/>
            <a:ext cx="12185650" cy="6854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540"/>
            <a:ext cx="12200255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82845" y="930910"/>
            <a:ext cx="6593840" cy="440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余胜军，男，1997年出生，蚂蚁课堂创始人&amp;97后互联网创业者，创办了上海每特教育科技有限公司，其公司产品是主要培训Java架构师培训。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18岁的时候担任主力Java研发、项目Leader、年薪税后高达22万左右，同年18岁创办了蚂蚁课堂-在线教育平台。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18岁的时候通过自己第一桶金，给自己父母在武汉市买了一套数百万的房子。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19岁的时候创办了-上海每特教育科技有限公司 定位软件行业分布式微服务培训。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20岁的时候在线直播Java分布式和微服务培训课程，年收入300万元。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20岁的时候创办了人生第二家公司-苏州特每信息科技有限公司，其注册资本1000万元。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4796790" y="204152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4796790" y="271526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4796790" y="334708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>
            <a:off x="4796790" y="399859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4796790" y="468312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978400" y="5339715"/>
            <a:ext cx="63284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余老师联系方式</a:t>
            </a:r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QQ</a:t>
            </a:r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644064779   微信</a:t>
            </a:r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yushengjun644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汉仪小隶书简" panose="02010600000101010101" charset="-122"/>
              <a:ea typeface="汉仪小隶书简" panose="02010600000101010101" charset="-122"/>
              <a:cs typeface="汉仪小隶书简" panose="0201060000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40" y="1164590"/>
            <a:ext cx="3401695" cy="452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3" name="图片 12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1905"/>
            <a:ext cx="12200255" cy="686244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85240" y="1223645"/>
            <a:ext cx="8054340" cy="2768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1.kafka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应用场景与简介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2.kafka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与其他</a:t>
            </a:r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MQ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有那些区别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3.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高可用集群</a:t>
            </a:r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kafka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环境搭建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4.kafka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集群分区原理实现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5.kafka副本（replication）策略</a:t>
            </a:r>
            <a:endParaRPr lang="en-US" altLang="zh-CN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6.SpringBoot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整合</a:t>
            </a:r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kafka</a:t>
            </a:r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　</a:t>
            </a:r>
            <a:endParaRPr lang="en-US" altLang="zh-CN" sz="20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85240" y="-1905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zh-CN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  <a:endParaRPr lang="zh-CN" altLang="zh-CN" sz="2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1905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361315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924050" y="240665"/>
            <a:ext cx="30410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kafka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简介与应用场景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9285" y="1596390"/>
            <a:ext cx="8982075" cy="2748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Apache Kafka是分布式发布-订阅消息系统，在 kafka官网上对 kafka 的定义：一个分布式发布-订阅消息传递系统。 它最初由LinkedIn公司开发，Linkedin于2010年贡献给了Apache基金会并成为顶级开源项目。Kafka是一种快速、可扩展的、设计内在就是分布式的，分区的和可复制的提交日志服务。</a:t>
            </a:r>
            <a:endParaRPr 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注意</a:t>
            </a: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Kafka并没有遵循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JMS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规范，它只提供了发布和订阅通讯方式。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kafka</a:t>
            </a:r>
            <a:r>
              <a:rPr lang="zh-CN" altLang="en-US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中文官网</a:t>
            </a:r>
            <a:r>
              <a:rPr lang="en-US" altLang="zh-CN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:http://kafka.apachecn.org/quickstart.html</a:t>
            </a:r>
            <a:endParaRPr lang="en-US" alt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1905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361315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924050" y="240665"/>
            <a:ext cx="30410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kafka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优点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9285" y="1596390"/>
            <a:ext cx="8982075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 高吞吐量、低延迟：kafka每秒可以处理几十万条消息，它的延迟最低只有几毫秒，每个topic可以分多个partition, consumer group 对partition进行consume操作。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 可扩展性：kafka集群支持热扩展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 持久性、可靠性：消息被持久化到本地磁盘，并且支持数据备份防止数据丢失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 容错性：允许集群中节点失败（若副本数量为n,则允许n-1个节点失败）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 高并发：支持数千个客户端同时读写</a:t>
            </a:r>
            <a:endParaRPr lang="en-US" alt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1905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361315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924050" y="240665"/>
            <a:ext cx="3041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Kafka的使用场景</a:t>
            </a:r>
            <a:endParaRPr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9285" y="1596390"/>
            <a:ext cx="8982075" cy="4076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 日志收集：一个公司可以用Kafka可以收集各种服务的log，通过kafka以统一接口服务的方式开放给各种consumer，例如hadoop、Hbase、Solr等。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 消息系统：解耦和生产者和消费者、缓存消息等。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 用户活动跟踪：Kafka经常被用来记录web用户或者app用户的各种活动，如浏览网页、搜索、点击等活动，这些活动信息被各个服务器发布到kafka的topic中，然后订阅者通过订阅这些topic来做实时的监控分析，或者装载到hadoop、数据仓库中做离线分析和挖掘。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 运营指标：Kafka也经常用来记录运营监控数据。包括收集各种分布式应用的数据，生产各种操作的集中反馈，比如报警和报告。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 流式处理：比如spark streaming和storm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 事件源</a:t>
            </a:r>
            <a:endParaRPr lang="en-US" alt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60" y="237490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361315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924050" y="240665"/>
            <a:ext cx="30410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afka的</a:t>
            </a:r>
            <a:r>
              <a:rPr 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相关名称</a:t>
            </a:r>
            <a:endParaRPr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96595" y="1297940"/>
            <a:ext cx="8982075" cy="4741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Broker：Kafka节点，一个Kafka节点就是一个broker，多个broker可以组成一个Kafka集群</a:t>
            </a:r>
            <a:endParaRPr 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Topic：一类消息，消息存放的目录即主题，例如page view日志、click日志等都可以以topic的形式存在，Kafka集群能够同时负责多个topic的分发</a:t>
            </a:r>
            <a:endParaRPr 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massage： Kafka中最基本的传递对象。</a:t>
            </a:r>
            <a:endParaRPr 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Partition：topic物理上的分组，一个topic可以分为多个partition，每个partition是一个有序的队列</a:t>
            </a:r>
            <a:endParaRPr 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Segment：partition物理上由多个segment组成，每个Segment存着message信息</a:t>
            </a:r>
            <a:endParaRPr 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Producer : 生产者，生产message发送到topic</a:t>
            </a:r>
            <a:endParaRPr 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Consumer : 消费者，订阅topic并消费message, consumer作为一个线程来消费</a:t>
            </a:r>
            <a:endParaRPr 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Consumer Group：消费者组，一个Consumer Group包含多个consumer</a:t>
            </a:r>
            <a:endParaRPr 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Offset：偏移量，理解为消息partition中的索引即可</a:t>
            </a:r>
            <a:endParaRPr 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1534858" y="1479571"/>
            <a:ext cx="9122285" cy="4378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1.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2.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3.</a:t>
            </a:r>
            <a:r>
              <a:rPr lang="zh-CN" altLang="en-US" sz="1600" b="1" dirty="0">
                <a:solidFill>
                  <a:srgbClr val="2B579A"/>
                </a:solidFill>
                <a:latin typeface="最像素EX2" panose="02000000000000000000" pitchFamily="2" charset="-122"/>
                <a:ea typeface="最像素EX2" panose="02000000000000000000" pitchFamily="2" charset="-122"/>
              </a:rPr>
              <a:t>提炼小标题</a:t>
            </a:r>
            <a:endParaRPr lang="en-US" altLang="zh-CN" sz="1600" b="1" dirty="0">
              <a:solidFill>
                <a:srgbClr val="2B579A"/>
              </a:solidFill>
              <a:latin typeface="最像素EX2" panose="02000000000000000000" pitchFamily="2" charset="-122"/>
              <a:ea typeface="最像素EX2" panose="02000000000000000000" pitchFamily="2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点击此处输入文本内容。击此处输入文本内容。点击此处输入文本内容。击此处输入文本内容。点击此处输入文本内容。击此处输入文本内容。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5"/>
          <p:cNvSpPr txBox="1"/>
          <p:nvPr/>
        </p:nvSpPr>
        <p:spPr>
          <a:xfrm>
            <a:off x="2513762" y="1021187"/>
            <a:ext cx="7164475" cy="458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B57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zh-CN" altLang="en-US" sz="2000" dirty="0">
              <a:solidFill>
                <a:srgbClr val="2B57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4762">
            <a:off x="164885" y="-161620"/>
            <a:ext cx="1729406" cy="987687"/>
            <a:chOff x="173892" y="5784505"/>
            <a:chExt cx="1729406" cy="987687"/>
          </a:xfrm>
        </p:grpSpPr>
        <p:sp>
          <p:nvSpPr>
            <p:cNvPr id="7" name="椭圆 6"/>
            <p:cNvSpPr/>
            <p:nvPr/>
          </p:nvSpPr>
          <p:spPr>
            <a:xfrm>
              <a:off x="1682234" y="6420966"/>
              <a:ext cx="221064" cy="221064"/>
            </a:xfrm>
            <a:prstGeom prst="ellipse">
              <a:avLst/>
            </a:prstGeom>
            <a:solidFill>
              <a:srgbClr val="2B579A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73892" y="6462369"/>
              <a:ext cx="309823" cy="309823"/>
            </a:xfrm>
            <a:prstGeom prst="ellipse">
              <a:avLst/>
            </a:prstGeom>
            <a:solidFill>
              <a:srgbClr val="2B57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1579" y="6199902"/>
              <a:ext cx="221064" cy="221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34858" y="5784505"/>
              <a:ext cx="147376" cy="147376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015990" y="6373495"/>
            <a:ext cx="69481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每特教育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蚂蚁教育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上海每特教育科技有限公司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51310" y="6373495"/>
            <a:ext cx="43307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0025" y="6373495"/>
            <a:ext cx="76200" cy="3987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11494135" y="6373495"/>
            <a:ext cx="7620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2285" y="6482438"/>
            <a:ext cx="743880" cy="180635"/>
            <a:chOff x="461645" y="1546225"/>
            <a:chExt cx="743880" cy="180635"/>
          </a:xfrm>
        </p:grpSpPr>
        <p:sp>
          <p:nvSpPr>
            <p:cNvPr id="14" name="十字星 13"/>
            <p:cNvSpPr/>
            <p:nvPr/>
          </p:nvSpPr>
          <p:spPr>
            <a:xfrm>
              <a:off x="46164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十字星 14"/>
            <p:cNvSpPr/>
            <p:nvPr/>
          </p:nvSpPr>
          <p:spPr>
            <a:xfrm>
              <a:off x="751205" y="1546225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十字星 15"/>
            <p:cNvSpPr/>
            <p:nvPr/>
          </p:nvSpPr>
          <p:spPr>
            <a:xfrm>
              <a:off x="1025525" y="1546860"/>
              <a:ext cx="180000" cy="180000"/>
            </a:xfrm>
            <a:prstGeom prst="star4">
              <a:avLst/>
            </a:prstGeom>
            <a:solidFill>
              <a:srgbClr val="2B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 descr="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1905"/>
            <a:ext cx="12200255" cy="6862445"/>
          </a:xfrm>
          <a:prstGeom prst="rect">
            <a:avLst/>
          </a:prstGeom>
        </p:spPr>
      </p:pic>
      <p:sp>
        <p:nvSpPr>
          <p:cNvPr id="32" name="横卷形 31"/>
          <p:cNvSpPr/>
          <p:nvPr/>
        </p:nvSpPr>
        <p:spPr>
          <a:xfrm>
            <a:off x="1534795" y="240665"/>
            <a:ext cx="3613150" cy="634365"/>
          </a:xfrm>
          <a:prstGeom prst="horizontalScroll">
            <a:avLst/>
          </a:prstGeom>
          <a:solidFill>
            <a:srgbClr val="10A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924050" y="240665"/>
            <a:ext cx="30410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Kafka存储策略</a:t>
            </a:r>
            <a:endParaRPr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300" y="4012565"/>
            <a:ext cx="9337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0170" y="1049655"/>
            <a:ext cx="8982075" cy="4076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1）kafka以topic来进行消息管理，每个topic包含多个partition，每个partition对应一个逻辑log，有多个segment组成。</a:t>
            </a:r>
            <a:endParaRPr 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2）每个segment中存储多条消息（见下图），消息id由其逻辑位置决定，即从消息id可直接定位到消息的存储位置，避免id到位置的额外映射。</a:t>
            </a:r>
            <a:endParaRPr 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3）每个part在内存中对应一个index，记录每个segment中的第一条消息偏移。</a:t>
            </a:r>
            <a:endParaRPr 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）发布者发到某个topic的消息会被均匀的分布到多个partition上（或根据用户指定的路由规则进行分布），broker收到发布消息往对应partition的最后一个segment上添加该消息，当某个segment上的消息条数达到配置值或消息发布时间超过阈值时，segment上的消息会被flush到磁盘，只有flush到磁盘上的消息订阅者才能订阅到，segment达到一定的大小后将不会再往该segment写数据，broker会创建新的segment。</a:t>
            </a:r>
            <a:endParaRPr 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245" y="1578610"/>
            <a:ext cx="3101975" cy="25431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SLIDE_MODEL_TYPE" val="timeline"/>
</p:tagLst>
</file>

<file path=ppt/tags/tag2.xml><?xml version="1.0" encoding="utf-8"?>
<p:tagLst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6420</Words>
  <Application>WPS 演示</Application>
  <PresentationFormat>宽屏</PresentationFormat>
  <Paragraphs>318</Paragraphs>
  <Slides>14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Segoe UI</vt:lpstr>
      <vt:lpstr>最像素EX2</vt:lpstr>
      <vt:lpstr>汉仪小隶书简</vt:lpstr>
      <vt:lpstr>楷体</vt:lpstr>
      <vt:lpstr>Calibri</vt:lpstr>
      <vt:lpstr>Arial Unicode MS</vt:lpstr>
      <vt:lpstr>Calibri Light</vt:lpstr>
      <vt:lpstr>隶书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Administrator</cp:lastModifiedBy>
  <cp:revision>781</cp:revision>
  <dcterms:created xsi:type="dcterms:W3CDTF">2017-04-26T08:43:00Z</dcterms:created>
  <dcterms:modified xsi:type="dcterms:W3CDTF">2018-11-03T13:11:29Z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